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78" r:id="rId2"/>
    <p:sldId id="277" r:id="rId3"/>
    <p:sldId id="261" r:id="rId4"/>
    <p:sldId id="262" r:id="rId5"/>
    <p:sldId id="263" r:id="rId6"/>
    <p:sldId id="264" r:id="rId7"/>
    <p:sldId id="265" r:id="rId8"/>
    <p:sldId id="267" r:id="rId9"/>
    <p:sldId id="268" r:id="rId10"/>
    <p:sldId id="270" r:id="rId11"/>
    <p:sldId id="271" r:id="rId12"/>
    <p:sldId id="272" r:id="rId13"/>
    <p:sldId id="273" r:id="rId14"/>
    <p:sldId id="274" r:id="rId15"/>
    <p:sldId id="279" r:id="rId16"/>
    <p:sldId id="275" r:id="rId17"/>
    <p:sldId id="280" r:id="rId18"/>
    <p:sldId id="284" r:id="rId19"/>
    <p:sldId id="282" r:id="rId20"/>
    <p:sldId id="283" r:id="rId21"/>
    <p:sldId id="285" r:id="rId22"/>
    <p:sldId id="286" r:id="rId23"/>
    <p:sldId id="287" r:id="rId24"/>
    <p:sldId id="288" r:id="rId25"/>
    <p:sldId id="289" r:id="rId26"/>
    <p:sldId id="290" r:id="rId27"/>
    <p:sldId id="291" r:id="rId28"/>
    <p:sldId id="292" r:id="rId29"/>
    <p:sldId id="293" r:id="rId30"/>
  </p:sldIdLst>
  <p:sldSz cx="9144000" cy="6858000" type="screen4x3"/>
  <p:notesSz cx="6858000" cy="9144000"/>
  <p:custDataLst>
    <p:tags r:id="rId32"/>
  </p:custData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624" autoAdjust="0"/>
  </p:normalViewPr>
  <p:slideViewPr>
    <p:cSldViewPr>
      <p:cViewPr varScale="1">
        <p:scale>
          <a:sx n="69" d="100"/>
          <a:sy n="69" d="100"/>
        </p:scale>
        <p:origin x="-1500" y="-10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F8099-43FD-4E9E-97C3-C6AAFCC5D588}" type="datetimeFigureOut">
              <a:rPr lang="en-US" smtClean="0"/>
              <a:pPr/>
              <a:t>7/19/2013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61F95-3E96-4372-AC4B-35FD3DBDA6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s-ES"/>
          </a:p>
        </p:txBody>
      </p:sp>
      <p:sp>
        <p:nvSpPr>
          <p:cNvPr id="16" name="Slide Number Placeholder 15"/>
          <p:cNvSpPr>
            <a:spLocks noGrp="1"/>
          </p:cNvSpPr>
          <p:nvPr>
            <p:ph type="sldNum" sz="quarter" idx="11"/>
          </p:nvPr>
        </p:nvSpPr>
        <p:spPr/>
        <p:txBody>
          <a:bodyPr/>
          <a:lstStyle/>
          <a:p>
            <a:fld id="{FDAB7379-E086-4128-8FE8-3DEA1A898CFE}" type="slidenum">
              <a:rPr lang="es-ES" smtClean="0"/>
              <a:pPr/>
              <a:t>‹#›</a:t>
            </a:fld>
            <a:endParaRPr lang="es-ES"/>
          </a:p>
        </p:txBody>
      </p:sp>
      <p:sp>
        <p:nvSpPr>
          <p:cNvPr id="17" name="Footer Placeholder 16"/>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AF56D3-C116-4477-9E50-364CF618769A}"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0B2C90-AE5A-4FF8-928A-4437C34FCEAF}"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s-ES"/>
          </a:p>
        </p:txBody>
      </p:sp>
      <p:sp>
        <p:nvSpPr>
          <p:cNvPr id="15" name="Slide Number Placeholder 14"/>
          <p:cNvSpPr>
            <a:spLocks noGrp="1"/>
          </p:cNvSpPr>
          <p:nvPr>
            <p:ph type="sldNum" sz="quarter" idx="15"/>
          </p:nvPr>
        </p:nvSpPr>
        <p:spPr/>
        <p:txBody>
          <a:bodyPr/>
          <a:lstStyle>
            <a:lvl1pPr algn="ctr">
              <a:defRPr/>
            </a:lvl1pPr>
          </a:lstStyle>
          <a:p>
            <a:fld id="{B5C8CC25-21ED-4707-B25C-FA6DA163CFD0}" type="slidenum">
              <a:rPr lang="es-ES" smtClean="0"/>
              <a:pPr/>
              <a:t>‹#›</a:t>
            </a:fld>
            <a:endParaRPr lang="es-ES"/>
          </a:p>
        </p:txBody>
      </p:sp>
      <p:sp>
        <p:nvSpPr>
          <p:cNvPr id="16" name="Footer Placeholder 15"/>
          <p:cNvSpPr>
            <a:spLocks noGrp="1"/>
          </p:cNvSpPr>
          <p:nvPr>
            <p:ph type="ftr" sz="quarter" idx="16"/>
          </p:nvPr>
        </p:nvSpPr>
        <p:spPr/>
        <p:txBody>
          <a:bodyPr/>
          <a:lstStyle/>
          <a:p>
            <a:endParaRPr lang="es-E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0AA572-AF07-4F0B-A5B1-76697B2F556E}" type="slidenum">
              <a:rPr lang="es-ES" smtClean="0"/>
              <a:pPr/>
              <a:t>‹#›</a:t>
            </a:fld>
            <a:endParaRPr lang="es-E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1CB6E5-E0F7-42C8-A1B1-B9D35BBA8D84}" type="slidenum">
              <a:rPr lang="es-ES" smtClean="0"/>
              <a:pPr/>
              <a:t>‹#›</a:t>
            </a:fld>
            <a:endParaRPr lang="es-E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5710837-D7FE-43CD-9A3C-5D1D6614518B}" type="slidenum">
              <a:rPr lang="es-ES" smtClean="0"/>
              <a:pPr/>
              <a:t>‹#›</a:t>
            </a:fld>
            <a:endParaRPr lang="es-ES"/>
          </a:p>
        </p:txBody>
      </p:sp>
      <p:sp>
        <p:nvSpPr>
          <p:cNvPr id="8" name="Footer Placeholder 7"/>
          <p:cNvSpPr>
            <a:spLocks noGrp="1"/>
          </p:cNvSpPr>
          <p:nvPr>
            <p:ph type="ftr" sz="quarter" idx="11"/>
          </p:nvPr>
        </p:nvSpPr>
        <p:spPr/>
        <p:txBody>
          <a:bodyPr/>
          <a:lstStyle/>
          <a:p>
            <a:endParaRPr lang="es-ES"/>
          </a:p>
        </p:txBody>
      </p:sp>
      <p:sp>
        <p:nvSpPr>
          <p:cNvPr id="7" name="Date Placeholder 6"/>
          <p:cNvSpPr>
            <a:spLocks noGrp="1"/>
          </p:cNvSpPr>
          <p:nvPr>
            <p:ph type="dt" sz="half" idx="10"/>
          </p:nvPr>
        </p:nvSpPr>
        <p:spPr/>
        <p:txBody>
          <a:bodyPr/>
          <a:lstStyle/>
          <a:p>
            <a:endParaRPr lang="es-E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B9ED692-2B0E-47FE-B3C4-AACEEC6A2E6F}" type="slidenum">
              <a:rPr lang="es-ES" smtClean="0"/>
              <a:pPr/>
              <a:t>‹#›</a:t>
            </a:fld>
            <a:endParaRPr lang="es-E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5955AA-9116-4962-94E1-EBDE4E72ECA6}"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s-ES"/>
          </a:p>
        </p:txBody>
      </p:sp>
      <p:sp>
        <p:nvSpPr>
          <p:cNvPr id="9" name="Slide Number Placeholder 8"/>
          <p:cNvSpPr>
            <a:spLocks noGrp="1"/>
          </p:cNvSpPr>
          <p:nvPr>
            <p:ph type="sldNum" sz="quarter" idx="15"/>
          </p:nvPr>
        </p:nvSpPr>
        <p:spPr/>
        <p:txBody>
          <a:bodyPr/>
          <a:lstStyle/>
          <a:p>
            <a:fld id="{00874CD5-C6C0-4501-8852-048F48E27812}" type="slidenum">
              <a:rPr lang="es-ES" smtClean="0"/>
              <a:pPr/>
              <a:t>‹#›</a:t>
            </a:fld>
            <a:endParaRPr lang="es-ES"/>
          </a:p>
        </p:txBody>
      </p:sp>
      <p:sp>
        <p:nvSpPr>
          <p:cNvPr id="10" name="Footer Placeholder 9"/>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s-ES"/>
          </a:p>
        </p:txBody>
      </p:sp>
      <p:sp>
        <p:nvSpPr>
          <p:cNvPr id="9" name="Slide Number Placeholder 8"/>
          <p:cNvSpPr>
            <a:spLocks noGrp="1"/>
          </p:cNvSpPr>
          <p:nvPr>
            <p:ph type="sldNum" sz="quarter" idx="11"/>
          </p:nvPr>
        </p:nvSpPr>
        <p:spPr/>
        <p:txBody>
          <a:bodyPr/>
          <a:lstStyle/>
          <a:p>
            <a:fld id="{8EC7746F-2DCA-4AA1-BDCB-5D54A10F8F33}" type="slidenum">
              <a:rPr lang="es-ES" smtClean="0"/>
              <a:pPr/>
              <a:t>‹#›</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32DFBE-F7E7-4B7E-AF48-3D1F241592FB}" type="slidenum">
              <a:rPr lang="es-ES" smtClean="0"/>
              <a:pPr/>
              <a:t>‹#›</a:t>
            </a:fld>
            <a:endParaRPr lang="es-E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8363272" cy="2132856"/>
          </a:xfrm>
        </p:spPr>
        <p:txBody>
          <a:bodyPr>
            <a:noAutofit/>
          </a:bodyPr>
          <a:lstStyle/>
          <a:p>
            <a:r>
              <a:rPr lang="en-US" sz="3600" dirty="0" smtClean="0"/>
              <a:t>     </a:t>
            </a:r>
            <a:r>
              <a:rPr lang="en-US" sz="3600" dirty="0" smtClean="0">
                <a:solidFill>
                  <a:srgbClr val="FFFF00"/>
                </a:solidFill>
              </a:rPr>
              <a:t>A SECURE </a:t>
            </a:r>
            <a:r>
              <a:rPr lang="en-US" sz="3600" dirty="0" smtClean="0">
                <a:solidFill>
                  <a:srgbClr val="FFFF00"/>
                </a:solidFill>
                <a:latin typeface="Times New Roman" pitchFamily="18" charset="0"/>
                <a:cs typeface="Times New Roman" pitchFamily="18" charset="0"/>
              </a:rPr>
              <a:t>ERASURE</a:t>
            </a:r>
            <a:r>
              <a:rPr lang="en-US" sz="3600" dirty="0" smtClean="0">
                <a:solidFill>
                  <a:srgbClr val="FFFF00"/>
                </a:solidFill>
              </a:rPr>
              <a:t> CODE-BASED  </a:t>
            </a:r>
            <a:br>
              <a:rPr lang="en-US" sz="3600" dirty="0" smtClean="0">
                <a:solidFill>
                  <a:srgbClr val="FFFF00"/>
                </a:solidFill>
              </a:rPr>
            </a:br>
            <a:r>
              <a:rPr lang="en-US" sz="3600" dirty="0" smtClean="0">
                <a:solidFill>
                  <a:srgbClr val="FFFF00"/>
                </a:solidFill>
              </a:rPr>
              <a:t>           CLOUD STORAGE SYSTEM </a:t>
            </a:r>
            <a:br>
              <a:rPr lang="en-US" sz="3600" dirty="0" smtClean="0">
                <a:solidFill>
                  <a:srgbClr val="FFFF00"/>
                </a:solidFill>
              </a:rPr>
            </a:br>
            <a:r>
              <a:rPr lang="en-US" sz="3600" dirty="0" smtClean="0">
                <a:solidFill>
                  <a:srgbClr val="FFFF00"/>
                </a:solidFill>
              </a:rPr>
              <a:t>                 WITH SECURE DATA        </a:t>
            </a:r>
            <a:br>
              <a:rPr lang="en-US" sz="3600" dirty="0" smtClean="0">
                <a:solidFill>
                  <a:srgbClr val="FFFF00"/>
                </a:solidFill>
              </a:rPr>
            </a:br>
            <a:r>
              <a:rPr lang="en-US" sz="3600" dirty="0" smtClean="0">
                <a:solidFill>
                  <a:srgbClr val="FFFF00"/>
                </a:solidFill>
              </a:rPr>
              <a:t>                        FORWARDING</a:t>
            </a:r>
            <a:endParaRPr lang="en-US" sz="3600" dirty="0">
              <a:solidFill>
                <a:srgbClr val="FFFF00"/>
              </a:solidFill>
            </a:endParaRPr>
          </a:p>
        </p:txBody>
      </p:sp>
      <p:sp>
        <p:nvSpPr>
          <p:cNvPr id="5" name="Content Placeholder 4"/>
          <p:cNvSpPr>
            <a:spLocks noGrp="1"/>
          </p:cNvSpPr>
          <p:nvPr>
            <p:ph sz="half" idx="1"/>
          </p:nvPr>
        </p:nvSpPr>
        <p:spPr>
          <a:xfrm>
            <a:off x="323528" y="3429000"/>
            <a:ext cx="4032448" cy="1800200"/>
          </a:xfrm>
        </p:spPr>
        <p:txBody>
          <a:bodyPr>
            <a:normAutofit lnSpcReduction="10000"/>
          </a:bodyPr>
          <a:lstStyle/>
          <a:p>
            <a:pPr>
              <a:buNone/>
            </a:pPr>
            <a:r>
              <a:rPr lang="en-US" dirty="0" smtClean="0">
                <a:solidFill>
                  <a:srgbClr val="FFFF00"/>
                </a:solidFill>
                <a:latin typeface="Times New Roman" pitchFamily="18" charset="0"/>
                <a:cs typeface="Times New Roman" pitchFamily="18" charset="0"/>
              </a:rPr>
              <a:t>	Under The Guidance of</a:t>
            </a:r>
          </a:p>
          <a:p>
            <a:pPr>
              <a:buNone/>
            </a:pPr>
            <a:r>
              <a:rPr lang="en-US" dirty="0" smtClean="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Smt.</a:t>
            </a:r>
            <a:r>
              <a:rPr lang="en-US"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Ch.Ratna Kumari </a:t>
            </a:r>
          </a:p>
          <a:p>
            <a:pPr>
              <a:buNone/>
            </a:pPr>
            <a:r>
              <a:rPr lang="en-US" dirty="0" smtClean="0">
                <a:solidFill>
                  <a:srgbClr val="FFFF00"/>
                </a:solidFill>
                <a:latin typeface="Times New Roman" pitchFamily="18" charset="0"/>
                <a:cs typeface="Times New Roman" pitchFamily="18" charset="0"/>
              </a:rPr>
              <a:t>    Asst.Professor</a:t>
            </a:r>
          </a:p>
          <a:p>
            <a:endParaRPr lang="en-US" dirty="0"/>
          </a:p>
        </p:txBody>
      </p:sp>
      <p:sp>
        <p:nvSpPr>
          <p:cNvPr id="6" name="Content Placeholder 5"/>
          <p:cNvSpPr>
            <a:spLocks noGrp="1"/>
          </p:cNvSpPr>
          <p:nvPr>
            <p:ph sz="half" idx="2"/>
          </p:nvPr>
        </p:nvSpPr>
        <p:spPr>
          <a:xfrm>
            <a:off x="4860032" y="2924944"/>
            <a:ext cx="3956248" cy="2304256"/>
          </a:xfrm>
        </p:spPr>
        <p:txBody>
          <a:bodyPr>
            <a:normAutofit lnSpcReduction="10000"/>
          </a:bodyPr>
          <a:lstStyle/>
          <a:p>
            <a:pPr>
              <a:buNone/>
            </a:pPr>
            <a:endParaRPr lang="en-US" dirty="0" smtClean="0"/>
          </a:p>
          <a:p>
            <a:pPr>
              <a:buNone/>
            </a:pPr>
            <a:r>
              <a:rPr lang="en-US" dirty="0" smtClean="0"/>
              <a:t>        </a:t>
            </a:r>
            <a:r>
              <a:rPr lang="en-US" dirty="0" smtClean="0">
                <a:solidFill>
                  <a:srgbClr val="FFFF00"/>
                </a:solidFill>
              </a:rPr>
              <a:t>Submitted by </a:t>
            </a:r>
          </a:p>
          <a:p>
            <a:pPr>
              <a:buNone/>
            </a:pPr>
            <a:r>
              <a:rPr lang="en-US" dirty="0" smtClean="0">
                <a:solidFill>
                  <a:srgbClr val="FFFF00"/>
                </a:solidFill>
              </a:rPr>
              <a:t>        </a:t>
            </a:r>
            <a:r>
              <a:rPr lang="en-US" i="1" dirty="0" smtClean="0">
                <a:solidFill>
                  <a:srgbClr val="FFFF00"/>
                </a:solidFill>
                <a:latin typeface="Times New Roman" pitchFamily="18" charset="0"/>
                <a:cs typeface="Times New Roman" pitchFamily="18" charset="0"/>
              </a:rPr>
              <a:t>M Ravi Kumar</a:t>
            </a:r>
          </a:p>
          <a:p>
            <a:pPr>
              <a:buNone/>
            </a:pPr>
            <a:r>
              <a:rPr lang="en-US" dirty="0" smtClean="0">
                <a:solidFill>
                  <a:srgbClr val="FFFF00"/>
                </a:solidFill>
                <a:latin typeface="Times New Roman" pitchFamily="18" charset="0"/>
                <a:cs typeface="Times New Roman" pitchFamily="18" charset="0"/>
              </a:rPr>
              <a:t>        Roll </a:t>
            </a:r>
            <a:r>
              <a:rPr lang="en-US" dirty="0" smtClean="0">
                <a:solidFill>
                  <a:srgbClr val="FFFF00"/>
                </a:solidFill>
                <a:latin typeface="Times New Roman" pitchFamily="18" charset="0"/>
                <a:cs typeface="Times New Roman" pitchFamily="18" charset="0"/>
              </a:rPr>
              <a:t>No:10021F0006</a:t>
            </a:r>
            <a:endParaRPr lang="en-US" dirty="0" smtClean="0">
              <a:solidFill>
                <a:srgbClr val="FFFF00"/>
              </a:solidFill>
              <a:latin typeface="Times New Roman" pitchFamily="18" charset="0"/>
              <a:cs typeface="Times New Roman" pitchFamily="18" charset="0"/>
            </a:endParaRPr>
          </a:p>
          <a:p>
            <a:pPr>
              <a:buNone/>
            </a:pPr>
            <a:r>
              <a:rPr lang="en-US" dirty="0" smtClean="0">
                <a:solidFill>
                  <a:srgbClr val="FFFF00"/>
                </a:solidFill>
                <a:latin typeface="Times New Roman" pitchFamily="18" charset="0"/>
                <a:cs typeface="Times New Roman" pitchFamily="18" charset="0"/>
              </a:rPr>
              <a:t>        M.C.A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Construction of Cloud Data Storage Module</a:t>
            </a:r>
            <a:endParaRPr lang="en-US" b="1" dirty="0" smtClean="0"/>
          </a:p>
          <a:p>
            <a:pPr lvl="0"/>
            <a:r>
              <a:rPr lang="en-US" dirty="0" smtClean="0"/>
              <a:t>Data Encryption Module</a:t>
            </a:r>
          </a:p>
          <a:p>
            <a:pPr lvl="0"/>
            <a:r>
              <a:rPr lang="en-US" dirty="0" smtClean="0"/>
              <a:t>Data Forwarding Module</a:t>
            </a:r>
          </a:p>
          <a:p>
            <a:pPr lvl="0"/>
            <a:r>
              <a:rPr lang="en-US" dirty="0" smtClean="0"/>
              <a:t>Data Retrieval Module</a:t>
            </a:r>
          </a:p>
          <a:p>
            <a:endParaRPr lang="en-US" dirty="0"/>
          </a:p>
        </p:txBody>
      </p:sp>
      <p:sp>
        <p:nvSpPr>
          <p:cNvPr id="2" name="Title 1"/>
          <p:cNvSpPr>
            <a:spLocks noGrp="1"/>
          </p:cNvSpPr>
          <p:nvPr>
            <p:ph type="title"/>
          </p:nvPr>
        </p:nvSpPr>
        <p:spPr/>
        <p:txBody>
          <a:bodyPr>
            <a:normAutofit fontScale="90000"/>
          </a:bodyPr>
          <a:lstStyle/>
          <a:p>
            <a:r>
              <a:rPr lang="en-US" b="1" u="sng" dirty="0" smtClean="0"/>
              <a:t>MODULES:</a:t>
            </a:r>
            <a:r>
              <a:rPr lang="en-US" b="1" dirty="0" smtClean="0"/>
              <a:t/>
            </a:r>
            <a:br>
              <a:rPr lang="en-US" b="1"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smtClean="0"/>
              <a:t>In Admin Module the admin can login to give his username and password. Then the server setup method can be opened. In server setup process the admin first set the remote servers IP-address for send that IP-address to the receiver. Then the server can skip the process to activate or Deactivate the process. For activating the process the storage server can display the IP-address. For deactivating the process the storage server cannot display the IP-address. These details can be viewed by clicking the key server. The activated IP-addresses are stored in available storage server. By clicking the available storage server button we can view the currently available IP-addresses. </a:t>
            </a:r>
          </a:p>
          <a:p>
            <a:pPr algn="just"/>
            <a:endParaRPr lang="en-US" dirty="0"/>
          </a:p>
        </p:txBody>
      </p:sp>
      <p:sp>
        <p:nvSpPr>
          <p:cNvPr id="2" name="Title 1"/>
          <p:cNvSpPr>
            <a:spLocks noGrp="1"/>
          </p:cNvSpPr>
          <p:nvPr>
            <p:ph type="title"/>
          </p:nvPr>
        </p:nvSpPr>
        <p:spPr/>
        <p:txBody>
          <a:bodyPr>
            <a:normAutofit fontScale="90000"/>
          </a:bodyPr>
          <a:lstStyle/>
          <a:p>
            <a:r>
              <a:rPr lang="en-US" b="1" dirty="0" smtClean="0"/>
              <a:t>Construction of Cloud Data Storage Module</a:t>
            </a:r>
            <a:br>
              <a:rPr lang="en-US" b="1"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smtClean="0"/>
              <a:t>In cloud login module the user can login his own details. If the user cannot have the account for that cloud system first the user can register his details for using and entering into the cloud system. The Registration process details are Username, E-mail, password, confirm password, date of birth, gender and also the location. After entering the registration process the details can be stored in database of the cloud system. Then the user has to login to give his corrected username and password the code has to be send his/her E-mail. Then the user will go to open his account and view the code that can be generated from the cloud system. </a:t>
            </a:r>
          </a:p>
          <a:p>
            <a:pPr algn="just"/>
            <a:endParaRPr lang="en-US" dirty="0"/>
          </a:p>
        </p:txBody>
      </p:sp>
      <p:sp>
        <p:nvSpPr>
          <p:cNvPr id="2" name="Title 1"/>
          <p:cNvSpPr>
            <a:spLocks noGrp="1"/>
          </p:cNvSpPr>
          <p:nvPr>
            <p:ph type="title"/>
          </p:nvPr>
        </p:nvSpPr>
        <p:spPr/>
        <p:txBody>
          <a:bodyPr>
            <a:normAutofit fontScale="90000"/>
          </a:bodyPr>
          <a:lstStyle/>
          <a:p>
            <a:r>
              <a:rPr lang="en-US" b="1" dirty="0" smtClean="0"/>
              <a:t>Data Encryption Module</a:t>
            </a:r>
            <a:r>
              <a:rPr lang="en-US" dirty="0" smtClean="0"/>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smtClean="0"/>
              <a:t>In forward module first we can see the storage details for the uploaded files. When click the storage details option we can see the file name, question, answer, folder name, forward value (true or false), forward E-mail. If the forward column display the forwarded value is true the user cannot forward to another person. If the forward column display the forwarded value is false the user can forward the file into another person. In file forward processes contains the selected file name, E-mail address of the forwarder and enter the code to the forwarder. Now, another user can check his account properly and view the code forwarded from the previous user. Then the current user has login to the cloud system and to check the receive details. In receive details the forwarded file is present then the user will go to the download process.</a:t>
            </a:r>
          </a:p>
          <a:p>
            <a:pPr algn="just"/>
            <a:endParaRPr lang="en-US" dirty="0"/>
          </a:p>
        </p:txBody>
      </p:sp>
      <p:sp>
        <p:nvSpPr>
          <p:cNvPr id="2" name="Title 1"/>
          <p:cNvSpPr>
            <a:spLocks noGrp="1"/>
          </p:cNvSpPr>
          <p:nvPr>
            <p:ph type="title"/>
          </p:nvPr>
        </p:nvSpPr>
        <p:spPr/>
        <p:txBody>
          <a:bodyPr>
            <a:normAutofit fontScale="90000"/>
          </a:bodyPr>
          <a:lstStyle/>
          <a:p>
            <a:r>
              <a:rPr lang="en-US" b="1" dirty="0" smtClean="0"/>
              <a:t>Data Forwarding Module</a:t>
            </a: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In Download module contains the following details. There are username and file name. First, the server process can be run which means the server can be connected with its particular client. Now, the client has to download the file to download the file key. In file key downloading process the fields are username, filename, question, answer and the code. Now clicking the download option the client can view the encrypted key. Then using that key the client can view the file and use that file appropriately.</a:t>
            </a:r>
          </a:p>
          <a:p>
            <a:pPr algn="just"/>
            <a:endParaRPr lang="en-US" dirty="0"/>
          </a:p>
        </p:txBody>
      </p:sp>
      <p:sp>
        <p:nvSpPr>
          <p:cNvPr id="2" name="Title 1"/>
          <p:cNvSpPr>
            <a:spLocks noGrp="1"/>
          </p:cNvSpPr>
          <p:nvPr>
            <p:ph type="title"/>
          </p:nvPr>
        </p:nvSpPr>
        <p:spPr/>
        <p:txBody>
          <a:bodyPr>
            <a:normAutofit fontScale="90000"/>
          </a:bodyPr>
          <a:lstStyle/>
          <a:p>
            <a:r>
              <a:rPr lang="en-US" b="1" dirty="0" smtClean="0"/>
              <a:t>Data Retrieval Module</a:t>
            </a: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060848"/>
            <a:ext cx="8229600" cy="1219200"/>
          </a:xfrm>
        </p:spPr>
        <p:txBody>
          <a:bodyPr/>
          <a:lstStyle/>
          <a:p>
            <a:r>
              <a:rPr lang="en-US" dirty="0" smtClean="0">
                <a:solidFill>
                  <a:srgbClr val="FFFF00"/>
                </a:solidFill>
              </a:rPr>
              <a:t>             SCREEN</a:t>
            </a:r>
            <a:r>
              <a:rPr lang="en-US" dirty="0" smtClean="0"/>
              <a:t> </a:t>
            </a:r>
            <a:r>
              <a:rPr lang="en-US" dirty="0" smtClean="0">
                <a:solidFill>
                  <a:srgbClr val="FFFF00"/>
                </a:solidFill>
              </a:rPr>
              <a:t>SHOTS</a:t>
            </a:r>
            <a:endParaRPr lang="en-US"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572000"/>
          </a:xfrm>
        </p:spPr>
        <p:txBody>
          <a:bodyPr/>
          <a:lstStyle/>
          <a:p>
            <a:r>
              <a:rPr lang="en-US" dirty="0" smtClean="0"/>
              <a:t>User name: </a:t>
            </a:r>
            <a:r>
              <a:rPr lang="en-US" dirty="0" err="1" smtClean="0"/>
              <a:t>ravi</a:t>
            </a:r>
            <a:endParaRPr lang="en-US" dirty="0" smtClean="0"/>
          </a:p>
          <a:p>
            <a:r>
              <a:rPr lang="en-US" dirty="0" smtClean="0"/>
              <a:t>Password: </a:t>
            </a:r>
            <a:r>
              <a:rPr lang="en-US" dirty="0" err="1" smtClean="0"/>
              <a:t>ravi</a:t>
            </a:r>
            <a:endParaRPr lang="en-US" dirty="0"/>
          </a:p>
        </p:txBody>
      </p:sp>
      <p:pic>
        <p:nvPicPr>
          <p:cNvPr id="4" name="Picture 3"/>
          <p:cNvPicPr/>
          <p:nvPr/>
        </p:nvPicPr>
        <p:blipFill>
          <a:blip r:embed="rId2" cstate="print"/>
          <a:srcRect/>
          <a:stretch>
            <a:fillRect/>
          </a:stretch>
        </p:blipFill>
        <p:spPr bwMode="auto">
          <a:xfrm>
            <a:off x="395536" y="2348880"/>
            <a:ext cx="8064896" cy="3960440"/>
          </a:xfrm>
          <a:prstGeom prst="rect">
            <a:avLst/>
          </a:prstGeom>
          <a:noFill/>
          <a:ln w="9525">
            <a:noFill/>
            <a:miter lim="800000"/>
            <a:headEnd/>
            <a:tailEnd/>
          </a:ln>
        </p:spPr>
      </p:pic>
      <p:sp>
        <p:nvSpPr>
          <p:cNvPr id="5" name="Title 4"/>
          <p:cNvSpPr>
            <a:spLocks noGrp="1"/>
          </p:cNvSpPr>
          <p:nvPr>
            <p:ph type="title"/>
          </p:nvPr>
        </p:nvSpPr>
        <p:spPr>
          <a:xfrm>
            <a:off x="395536" y="-171400"/>
            <a:ext cx="8229600" cy="1219200"/>
          </a:xfrm>
        </p:spPr>
        <p:txBody>
          <a:bodyPr/>
          <a:lstStyle/>
          <a:p>
            <a:r>
              <a:rPr lang="en-US" dirty="0" smtClean="0">
                <a:solidFill>
                  <a:srgbClr val="FFFF00"/>
                </a:solidFill>
              </a:rPr>
              <a:t>Cloud Storage Login:</a:t>
            </a:r>
            <a:endParaRPr lang="en-US"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b="7121"/>
          <a:stretch>
            <a:fillRect/>
          </a:stretch>
        </p:blipFill>
        <p:spPr bwMode="auto">
          <a:xfrm>
            <a:off x="755576" y="620688"/>
            <a:ext cx="7920880" cy="57606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Storage setup:</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91936" y="1524000"/>
            <a:ext cx="6760128" cy="457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Remote Server setup:</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91936" y="1524000"/>
            <a:ext cx="6760128" cy="45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rgbClr val="FFFF00"/>
                </a:solidFill>
                <a:latin typeface="+mn-lt"/>
                <a:ea typeface="+mn-ea"/>
                <a:cs typeface="+mn-cs"/>
              </a:rPr>
              <a:t>The main technical contribution is that the proxy re-encryption scheme supports encoding operations over encrypted messages as well as forwarding operations over encoded and encrypted messages. Our method fully integrates encrypting, encoding, and forwarding. </a:t>
            </a:r>
            <a:endParaRPr lang="en-US" dirty="0">
              <a:solidFill>
                <a:srgbClr val="FFFF00"/>
              </a:solidFill>
            </a:endParaRPr>
          </a:p>
        </p:txBody>
      </p:sp>
      <p:sp>
        <p:nvSpPr>
          <p:cNvPr id="2" name="Title 1"/>
          <p:cNvSpPr>
            <a:spLocks noGrp="1"/>
          </p:cNvSpPr>
          <p:nvPr>
            <p:ph type="title"/>
          </p:nvPr>
        </p:nvSpPr>
        <p:spPr/>
        <p:txBody>
          <a:bodyPr/>
          <a:lstStyle/>
          <a:p>
            <a:r>
              <a:rPr lang="en-US" dirty="0" smtClean="0"/>
              <a:t>ABSTRACT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IP-Address Setup:</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91936" y="1524000"/>
            <a:ext cx="6760128" cy="4572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Entering IP-Address:</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91936" y="1524000"/>
            <a:ext cx="6760128"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Select Skip:</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91936" y="1524000"/>
            <a:ext cx="6760128" cy="457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FF00"/>
                </a:solidFill>
              </a:rPr>
              <a:t>Selecting Server IP for activating or deactivating the server:</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91936" y="1524000"/>
            <a:ext cx="6760128" cy="4572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Available Storage Servers:</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1165895" y="1524000"/>
            <a:ext cx="6812210" cy="457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Available Key Servers:</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467544" y="1628800"/>
            <a:ext cx="8388424" cy="496855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User Register  Page:</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506015" y="1524000"/>
            <a:ext cx="8098433" cy="514536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FF00"/>
                </a:solidFill>
              </a:rPr>
              <a:t>User registered and Code Successfully Sent to Email:</a:t>
            </a:r>
            <a:endParaRPr lang="en-US" dirty="0">
              <a:solidFill>
                <a:srgbClr val="FFFF00"/>
              </a:solidFill>
            </a:endParaRPr>
          </a:p>
        </p:txBody>
      </p:sp>
      <p:pic>
        <p:nvPicPr>
          <p:cNvPr id="4" name="Content Placeholder 3"/>
          <p:cNvPicPr>
            <a:picLocks noGrp="1"/>
          </p:cNvPicPr>
          <p:nvPr>
            <p:ph idx="1"/>
          </p:nvPr>
        </p:nvPicPr>
        <p:blipFill>
          <a:blip r:embed="rId2" cstate="print"/>
          <a:srcRect/>
          <a:stretch>
            <a:fillRect/>
          </a:stretch>
        </p:blipFill>
        <p:spPr bwMode="auto">
          <a:xfrm>
            <a:off x="506015" y="1524000"/>
            <a:ext cx="8131969" cy="4572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rgbClr val="FFFF00"/>
                </a:solidFill>
                <a:latin typeface="+mn-lt"/>
                <a:ea typeface="+mn-ea"/>
                <a:cs typeface="+mn-cs"/>
              </a:rPr>
              <a:t>Hsiao-Ying Lin, and Wen-Guey Tzeng, “A Secure Erasure Code-Based Cloud Storage System with Secure Data Forwarding” </a:t>
            </a:r>
            <a:r>
              <a:rPr lang="en-US" b="1" dirty="0">
                <a:solidFill>
                  <a:srgbClr val="FFFF00"/>
                </a:solidFill>
                <a:latin typeface="+mn-lt"/>
                <a:ea typeface="+mn-ea"/>
                <a:cs typeface="+mn-cs"/>
              </a:rPr>
              <a:t>IEEE TRANSACTIONS ON PARALLEL AND DISTRIBUTED SYSTEMS, VOL. 23, NO. 6, JUNE 2012.</a:t>
            </a:r>
            <a:endParaRPr lang="en-US" dirty="0">
              <a:solidFill>
                <a:srgbClr val="FFFF00"/>
              </a:solidFill>
              <a:latin typeface="+mn-lt"/>
              <a:ea typeface="+mn-ea"/>
              <a:cs typeface="+mn-cs"/>
            </a:endParaRPr>
          </a:p>
          <a:p>
            <a:pPr algn="just"/>
            <a:endParaRPr lang="en-US" dirty="0">
              <a:solidFill>
                <a:srgbClr val="FFFF00"/>
              </a:solidFill>
            </a:endParaRPr>
          </a:p>
        </p:txBody>
      </p:sp>
      <p:sp>
        <p:nvSpPr>
          <p:cNvPr id="2" name="Title 1"/>
          <p:cNvSpPr>
            <a:spLocks noGrp="1"/>
          </p:cNvSpPr>
          <p:nvPr>
            <p:ph type="title"/>
          </p:nvPr>
        </p:nvSpPr>
        <p:spPr/>
        <p:txBody>
          <a:bodyPr/>
          <a:lstStyle/>
          <a:p>
            <a:r>
              <a:rPr lang="en-US" dirty="0" smtClean="0"/>
              <a:t>REFERENCE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7200" dirty="0" smtClean="0">
              <a:solidFill>
                <a:srgbClr val="7030A0"/>
              </a:solidFill>
            </a:endParaRPr>
          </a:p>
          <a:p>
            <a:pPr>
              <a:buNone/>
            </a:pPr>
            <a:r>
              <a:rPr lang="en-US" sz="7200" dirty="0" smtClean="0">
                <a:solidFill>
                  <a:srgbClr val="7030A0"/>
                </a:solidFill>
              </a:rPr>
              <a:t>		  THANK  YOU</a:t>
            </a:r>
            <a:endParaRPr lang="en-US"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 name="Picture 3"/>
          <p:cNvPicPr/>
          <p:nvPr/>
        </p:nvPicPr>
        <p:blipFill>
          <a:blip r:embed="rId2" cstate="print"/>
          <a:srcRect/>
          <a:stretch>
            <a:fillRect/>
          </a:stretch>
        </p:blipFill>
        <p:spPr bwMode="auto">
          <a:xfrm>
            <a:off x="0" y="1500174"/>
            <a:ext cx="9144000" cy="53578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rgbClr val="FFFF00"/>
                </a:solidFill>
                <a:latin typeface="+mn-lt"/>
                <a:ea typeface="+mn-ea"/>
                <a:cs typeface="+mn-cs"/>
              </a:rPr>
              <a:t>General encryption schemes protect data confidentiality, but also limit the functionality of the storage system because a few operations are supported over encrypted data. Storing data in a third party’s cloud system causes serious concern on data confidentiality.</a:t>
            </a:r>
          </a:p>
        </p:txBody>
      </p:sp>
      <p:sp>
        <p:nvSpPr>
          <p:cNvPr id="2" name="Title 1"/>
          <p:cNvSpPr>
            <a:spLocks noGrp="1"/>
          </p:cNvSpPr>
          <p:nvPr>
            <p:ph type="title"/>
          </p:nvPr>
        </p:nvSpPr>
        <p:spPr/>
        <p:txBody>
          <a:bodyPr/>
          <a:lstStyle/>
          <a:p>
            <a:r>
              <a:rPr lang="en-US" dirty="0" smtClean="0"/>
              <a:t>EXISTING SYSTEM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rgbClr val="FFFF00"/>
                </a:solidFill>
                <a:latin typeface="+mn-lt"/>
                <a:ea typeface="+mn-ea"/>
                <a:cs typeface="+mn-cs"/>
              </a:rPr>
              <a:t>There are three problems in the above straightforward integration of encryption and encoding. First, the user has to do most computation and the communication traffic between the user and storage servers is high. Second, the user has to manage his cryptographic keys. </a:t>
            </a:r>
            <a:endParaRPr lang="en-US" dirty="0">
              <a:solidFill>
                <a:srgbClr val="FFFF00"/>
              </a:solidFill>
            </a:endParaRPr>
          </a:p>
        </p:txBody>
      </p:sp>
      <p:sp>
        <p:nvSpPr>
          <p:cNvPr id="2" name="Title 1"/>
          <p:cNvSpPr>
            <a:spLocks noGrp="1"/>
          </p:cNvSpPr>
          <p:nvPr>
            <p:ph type="title"/>
          </p:nvPr>
        </p:nvSpPr>
        <p:spPr/>
        <p:txBody>
          <a:bodyPr>
            <a:normAutofit fontScale="90000"/>
          </a:bodyPr>
          <a:lstStyle/>
          <a:p>
            <a:r>
              <a:rPr lang="en-US" dirty="0" smtClean="0"/>
              <a:t>DISADVANTAGES OF EXISTING SYSTEM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solidFill>
                  <a:srgbClr val="FFFF00"/>
                </a:solidFill>
                <a:latin typeface="+mn-lt"/>
                <a:ea typeface="+mn-ea"/>
                <a:cs typeface="+mn-cs"/>
              </a:rPr>
              <a:t>We propose a threshold proxy re-encryption scheme and integrate it with a decentralized erasure code such that a secure distributed storage system is formulated. The distributed storage system not only supports secure and robust data storage and retrieval, but also lets a user forward his data in the storage servers to another user without retrieving the data back. </a:t>
            </a:r>
            <a:endParaRPr lang="en-US" dirty="0">
              <a:solidFill>
                <a:srgbClr val="FFFF00"/>
              </a:solidFill>
            </a:endParaRPr>
          </a:p>
        </p:txBody>
      </p:sp>
      <p:sp>
        <p:nvSpPr>
          <p:cNvPr id="2" name="Title 1"/>
          <p:cNvSpPr>
            <a:spLocks noGrp="1"/>
          </p:cNvSpPr>
          <p:nvPr>
            <p:ph type="title"/>
          </p:nvPr>
        </p:nvSpPr>
        <p:spPr/>
        <p:txBody>
          <a:bodyPr/>
          <a:lstStyle/>
          <a:p>
            <a:r>
              <a:rPr lang="en-US" dirty="0" smtClean="0"/>
              <a:t>PROPOSED SYSTEM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rgbClr val="FFFF00"/>
                </a:solidFill>
                <a:latin typeface="+mn-lt"/>
                <a:ea typeface="+mn-ea"/>
                <a:cs typeface="+mn-cs"/>
              </a:rPr>
              <a:t>By using the threshold proxy re-encryption scheme, we present a secure cloud storage system that provides secure data storage and secure data forwarding functionality in a decentralized structure. </a:t>
            </a:r>
          </a:p>
          <a:p>
            <a:pPr algn="just">
              <a:buNone/>
            </a:pPr>
            <a:endParaRPr lang="en-US" dirty="0">
              <a:solidFill>
                <a:srgbClr val="FFFF00"/>
              </a:solidFill>
              <a:latin typeface="+mn-lt"/>
              <a:ea typeface="+mn-ea"/>
              <a:cs typeface="+mn-cs"/>
            </a:endParaRPr>
          </a:p>
        </p:txBody>
      </p:sp>
      <p:sp>
        <p:nvSpPr>
          <p:cNvPr id="2" name="Title 1"/>
          <p:cNvSpPr>
            <a:spLocks noGrp="1"/>
          </p:cNvSpPr>
          <p:nvPr>
            <p:ph type="title"/>
          </p:nvPr>
        </p:nvSpPr>
        <p:spPr/>
        <p:txBody>
          <a:bodyPr>
            <a:normAutofit fontScale="90000"/>
          </a:bodyPr>
          <a:lstStyle/>
          <a:p>
            <a:r>
              <a:rPr lang="en-US" dirty="0" smtClean="0"/>
              <a:t>ADVANTAGES OF PROPOSED SYSTEM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525963"/>
          </a:xfrm>
        </p:spPr>
        <p:txBody>
          <a:bodyPr>
            <a:normAutofit/>
          </a:bodyPr>
          <a:lstStyle/>
          <a:p>
            <a:pPr lvl="0" algn="just"/>
            <a:r>
              <a:rPr lang="en-US" dirty="0">
                <a:solidFill>
                  <a:srgbClr val="FFFF00"/>
                </a:solidFill>
                <a:latin typeface="+mn-lt"/>
                <a:ea typeface="+mn-ea"/>
                <a:cs typeface="+mn-cs"/>
              </a:rPr>
              <a:t>Processor		</a:t>
            </a:r>
            <a:r>
              <a:rPr lang="en-US" dirty="0" smtClean="0">
                <a:solidFill>
                  <a:srgbClr val="FFFF00"/>
                </a:solidFill>
                <a:latin typeface="+mn-lt"/>
                <a:ea typeface="+mn-ea"/>
                <a:cs typeface="+mn-cs"/>
              </a:rPr>
              <a:t>	-    Pentium </a:t>
            </a:r>
            <a:r>
              <a:rPr lang="en-US" dirty="0">
                <a:solidFill>
                  <a:srgbClr val="FFFF00"/>
                </a:solidFill>
                <a:latin typeface="+mn-lt"/>
                <a:ea typeface="+mn-ea"/>
                <a:cs typeface="+mn-cs"/>
              </a:rPr>
              <a:t>–III</a:t>
            </a:r>
            <a:endParaRPr lang="en-US" b="1" dirty="0">
              <a:solidFill>
                <a:srgbClr val="FFFF00"/>
              </a:solidFill>
              <a:latin typeface="+mn-lt"/>
              <a:ea typeface="+mn-ea"/>
              <a:cs typeface="+mn-cs"/>
            </a:endParaRPr>
          </a:p>
          <a:p>
            <a:pPr lvl="0" algn="just"/>
            <a:r>
              <a:rPr lang="en-US" dirty="0">
                <a:solidFill>
                  <a:srgbClr val="FFFF00"/>
                </a:solidFill>
                <a:latin typeface="+mn-lt"/>
                <a:ea typeface="+mn-ea"/>
                <a:cs typeface="+mn-cs"/>
              </a:rPr>
              <a:t>Speed			-    1.1 Ghz</a:t>
            </a:r>
          </a:p>
          <a:p>
            <a:pPr lvl="0" algn="just"/>
            <a:r>
              <a:rPr lang="en-US" dirty="0">
                <a:solidFill>
                  <a:srgbClr val="FFFF00"/>
                </a:solidFill>
                <a:latin typeface="+mn-lt"/>
                <a:ea typeface="+mn-ea"/>
                <a:cs typeface="+mn-cs"/>
              </a:rPr>
              <a:t>RAM			-    256 MB(min)</a:t>
            </a:r>
          </a:p>
          <a:p>
            <a:pPr lvl="0" algn="just"/>
            <a:r>
              <a:rPr lang="en-US" dirty="0">
                <a:solidFill>
                  <a:srgbClr val="FFFF00"/>
                </a:solidFill>
                <a:latin typeface="+mn-lt"/>
                <a:ea typeface="+mn-ea"/>
                <a:cs typeface="+mn-cs"/>
              </a:rPr>
              <a:t>Hard Disk		</a:t>
            </a:r>
            <a:r>
              <a:rPr lang="en-US" dirty="0" smtClean="0">
                <a:solidFill>
                  <a:srgbClr val="FFFF00"/>
                </a:solidFill>
                <a:latin typeface="+mn-lt"/>
                <a:ea typeface="+mn-ea"/>
                <a:cs typeface="+mn-cs"/>
              </a:rPr>
              <a:t>	-    </a:t>
            </a:r>
            <a:r>
              <a:rPr lang="en-US" dirty="0">
                <a:solidFill>
                  <a:srgbClr val="FFFF00"/>
                </a:solidFill>
                <a:latin typeface="+mn-lt"/>
                <a:ea typeface="+mn-ea"/>
                <a:cs typeface="+mn-cs"/>
              </a:rPr>
              <a:t>20 GB</a:t>
            </a:r>
          </a:p>
          <a:p>
            <a:pPr lvl="0" algn="just"/>
            <a:r>
              <a:rPr lang="en-US" dirty="0">
                <a:solidFill>
                  <a:srgbClr val="FFFF00"/>
                </a:solidFill>
                <a:latin typeface="+mn-lt"/>
                <a:ea typeface="+mn-ea"/>
                <a:cs typeface="+mn-cs"/>
              </a:rPr>
              <a:t>Floppy Drive	</a:t>
            </a:r>
            <a:r>
              <a:rPr lang="en-US" dirty="0" smtClean="0">
                <a:solidFill>
                  <a:srgbClr val="FFFF00"/>
                </a:solidFill>
                <a:latin typeface="+mn-lt"/>
                <a:ea typeface="+mn-ea"/>
                <a:cs typeface="+mn-cs"/>
              </a:rPr>
              <a:t>	-    </a:t>
            </a:r>
            <a:r>
              <a:rPr lang="en-US" dirty="0">
                <a:solidFill>
                  <a:srgbClr val="FFFF00"/>
                </a:solidFill>
                <a:latin typeface="+mn-lt"/>
                <a:ea typeface="+mn-ea"/>
                <a:cs typeface="+mn-cs"/>
              </a:rPr>
              <a:t>1.44 MB</a:t>
            </a:r>
          </a:p>
          <a:p>
            <a:pPr lvl="0" algn="just"/>
            <a:r>
              <a:rPr lang="en-US" dirty="0">
                <a:solidFill>
                  <a:srgbClr val="FFFF00"/>
                </a:solidFill>
                <a:latin typeface="+mn-lt"/>
                <a:ea typeface="+mn-ea"/>
                <a:cs typeface="+mn-cs"/>
              </a:rPr>
              <a:t>Key Board		</a:t>
            </a:r>
            <a:r>
              <a:rPr lang="en-US" dirty="0" smtClean="0">
                <a:solidFill>
                  <a:srgbClr val="FFFF00"/>
                </a:solidFill>
                <a:latin typeface="+mn-lt"/>
                <a:ea typeface="+mn-ea"/>
                <a:cs typeface="+mn-cs"/>
              </a:rPr>
              <a:t>	-    </a:t>
            </a:r>
            <a:r>
              <a:rPr lang="en-US" dirty="0">
                <a:solidFill>
                  <a:srgbClr val="FFFF00"/>
                </a:solidFill>
                <a:latin typeface="+mn-lt"/>
                <a:ea typeface="+mn-ea"/>
                <a:cs typeface="+mn-cs"/>
              </a:rPr>
              <a:t>Standard </a:t>
            </a:r>
            <a:r>
              <a:rPr lang="en-US" dirty="0" smtClean="0">
                <a:solidFill>
                  <a:srgbClr val="FFFF00"/>
                </a:solidFill>
                <a:latin typeface="+mn-lt"/>
                <a:ea typeface="+mn-ea"/>
                <a:cs typeface="+mn-cs"/>
              </a:rPr>
              <a:t>Windows</a:t>
            </a:r>
            <a:endParaRPr lang="en-US" dirty="0">
              <a:solidFill>
                <a:srgbClr val="FFFF00"/>
              </a:solidFill>
              <a:latin typeface="+mn-lt"/>
              <a:ea typeface="+mn-ea"/>
              <a:cs typeface="+mn-cs"/>
            </a:endParaRPr>
          </a:p>
          <a:p>
            <a:pPr lvl="0" algn="just"/>
            <a:r>
              <a:rPr lang="en-US" dirty="0">
                <a:solidFill>
                  <a:srgbClr val="FFFF00"/>
                </a:solidFill>
                <a:latin typeface="+mn-lt"/>
                <a:ea typeface="+mn-ea"/>
                <a:cs typeface="+mn-cs"/>
              </a:rPr>
              <a:t>Mouse		</a:t>
            </a:r>
            <a:r>
              <a:rPr lang="en-US" dirty="0" smtClean="0">
                <a:solidFill>
                  <a:srgbClr val="FFFF00"/>
                </a:solidFill>
                <a:latin typeface="+mn-lt"/>
                <a:ea typeface="+mn-ea"/>
                <a:cs typeface="+mn-cs"/>
              </a:rPr>
              <a:t>	-    </a:t>
            </a:r>
            <a:r>
              <a:rPr lang="en-US" dirty="0">
                <a:solidFill>
                  <a:srgbClr val="FFFF00"/>
                </a:solidFill>
                <a:latin typeface="+mn-lt"/>
                <a:ea typeface="+mn-ea"/>
                <a:cs typeface="+mn-cs"/>
              </a:rPr>
              <a:t>Two or Three Button Mouse</a:t>
            </a:r>
          </a:p>
          <a:p>
            <a:pPr lvl="0" algn="just"/>
            <a:r>
              <a:rPr lang="en-US" dirty="0">
                <a:solidFill>
                  <a:srgbClr val="FFFF00"/>
                </a:solidFill>
                <a:latin typeface="+mn-lt"/>
                <a:ea typeface="+mn-ea"/>
                <a:cs typeface="+mn-cs"/>
              </a:rPr>
              <a:t>Monitor		</a:t>
            </a:r>
            <a:r>
              <a:rPr lang="en-US" dirty="0" smtClean="0">
                <a:solidFill>
                  <a:srgbClr val="FFFF00"/>
                </a:solidFill>
                <a:latin typeface="+mn-lt"/>
                <a:ea typeface="+mn-ea"/>
                <a:cs typeface="+mn-cs"/>
              </a:rPr>
              <a:t>	-    </a:t>
            </a:r>
            <a:r>
              <a:rPr lang="en-US" dirty="0">
                <a:solidFill>
                  <a:srgbClr val="FFFF00"/>
                </a:solidFill>
                <a:latin typeface="+mn-lt"/>
                <a:ea typeface="+mn-ea"/>
                <a:cs typeface="+mn-cs"/>
              </a:rPr>
              <a:t>SVGA</a:t>
            </a:r>
          </a:p>
          <a:p>
            <a:pPr algn="just"/>
            <a:endParaRPr lang="en-US" dirty="0">
              <a:solidFill>
                <a:srgbClr val="FFFF00"/>
              </a:solidFill>
            </a:endParaRPr>
          </a:p>
        </p:txBody>
      </p:sp>
      <p:sp>
        <p:nvSpPr>
          <p:cNvPr id="2" name="Title 1"/>
          <p:cNvSpPr>
            <a:spLocks noGrp="1"/>
          </p:cNvSpPr>
          <p:nvPr>
            <p:ph type="title"/>
          </p:nvPr>
        </p:nvSpPr>
        <p:spPr/>
        <p:txBody>
          <a:bodyPr/>
          <a:lstStyle/>
          <a:p>
            <a:r>
              <a:rPr lang="en-US" dirty="0" smtClean="0"/>
              <a:t>HARDWARE REQUIREMENTS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en-US" dirty="0">
                <a:solidFill>
                  <a:srgbClr val="FFFF00"/>
                </a:solidFill>
                <a:latin typeface="+mn-lt"/>
                <a:ea typeface="+mn-ea"/>
                <a:cs typeface="+mn-cs"/>
              </a:rPr>
              <a:t>Operating System		: </a:t>
            </a:r>
            <a:r>
              <a:rPr lang="en-US" dirty="0" smtClean="0">
                <a:solidFill>
                  <a:srgbClr val="FFFF00"/>
                </a:solidFill>
                <a:latin typeface="+mn-lt"/>
                <a:ea typeface="+mn-ea"/>
                <a:cs typeface="+mn-cs"/>
              </a:rPr>
              <a:t>Windows XP </a:t>
            </a:r>
            <a:endParaRPr lang="en-US" dirty="0">
              <a:solidFill>
                <a:srgbClr val="FFFF00"/>
              </a:solidFill>
              <a:latin typeface="+mn-lt"/>
              <a:ea typeface="+mn-ea"/>
              <a:cs typeface="+mn-cs"/>
            </a:endParaRPr>
          </a:p>
          <a:p>
            <a:pPr lvl="0" algn="just"/>
            <a:r>
              <a:rPr lang="en-US" dirty="0">
                <a:solidFill>
                  <a:srgbClr val="FFFF00"/>
                </a:solidFill>
                <a:latin typeface="+mn-lt"/>
                <a:ea typeface="+mn-ea"/>
                <a:cs typeface="+mn-cs"/>
              </a:rPr>
              <a:t>Application  Server	</a:t>
            </a:r>
            <a:r>
              <a:rPr lang="en-US" dirty="0" smtClean="0">
                <a:solidFill>
                  <a:srgbClr val="FFFF00"/>
                </a:solidFill>
                <a:latin typeface="+mn-lt"/>
                <a:ea typeface="+mn-ea"/>
                <a:cs typeface="+mn-cs"/>
              </a:rPr>
              <a:t>	: Tomcat5.0/6.X</a:t>
            </a:r>
          </a:p>
          <a:p>
            <a:pPr lvl="0" algn="just"/>
            <a:r>
              <a:rPr lang="en-US" dirty="0" smtClean="0">
                <a:solidFill>
                  <a:srgbClr val="FFFF00"/>
                </a:solidFill>
                <a:latin typeface="+mn-lt"/>
                <a:ea typeface="+mn-ea"/>
                <a:cs typeface="+mn-cs"/>
              </a:rPr>
              <a:t>Front End				: HTML, Java, JSP</a:t>
            </a:r>
          </a:p>
          <a:p>
            <a:pPr lvl="0" algn="just"/>
            <a:r>
              <a:rPr lang="en-US" dirty="0" smtClean="0">
                <a:solidFill>
                  <a:srgbClr val="FFFF00"/>
                </a:solidFill>
                <a:latin typeface="+mn-lt"/>
                <a:ea typeface="+mn-ea"/>
                <a:cs typeface="+mn-cs"/>
              </a:rPr>
              <a:t> </a:t>
            </a:r>
            <a:r>
              <a:rPr lang="en-US" dirty="0">
                <a:solidFill>
                  <a:srgbClr val="FFFF00"/>
                </a:solidFill>
                <a:latin typeface="+mn-lt"/>
                <a:ea typeface="+mn-ea"/>
                <a:cs typeface="+mn-cs"/>
              </a:rPr>
              <a:t>Script			</a:t>
            </a:r>
            <a:r>
              <a:rPr lang="en-US" dirty="0" smtClean="0">
                <a:solidFill>
                  <a:srgbClr val="FFFF00"/>
                </a:solidFill>
                <a:latin typeface="+mn-lt"/>
                <a:ea typeface="+mn-ea"/>
                <a:cs typeface="+mn-cs"/>
              </a:rPr>
              <a:t>	: </a:t>
            </a:r>
            <a:r>
              <a:rPr lang="en-US" dirty="0">
                <a:solidFill>
                  <a:srgbClr val="FFFF00"/>
                </a:solidFill>
                <a:latin typeface="+mn-lt"/>
                <a:ea typeface="+mn-ea"/>
                <a:cs typeface="+mn-cs"/>
              </a:rPr>
              <a:t>JavaScript.</a:t>
            </a:r>
          </a:p>
          <a:p>
            <a:pPr lvl="0" algn="just"/>
            <a:r>
              <a:rPr lang="en-US" dirty="0">
                <a:solidFill>
                  <a:srgbClr val="FFFF00"/>
                </a:solidFill>
                <a:latin typeface="+mn-lt"/>
                <a:ea typeface="+mn-ea"/>
                <a:cs typeface="+mn-cs"/>
              </a:rPr>
              <a:t>Server side Script		</a:t>
            </a:r>
            <a:r>
              <a:rPr lang="en-US" dirty="0" smtClean="0">
                <a:solidFill>
                  <a:srgbClr val="FFFF00"/>
                </a:solidFill>
                <a:latin typeface="+mn-lt"/>
                <a:ea typeface="+mn-ea"/>
                <a:cs typeface="+mn-cs"/>
              </a:rPr>
              <a:t>	: </a:t>
            </a:r>
            <a:r>
              <a:rPr lang="en-US" dirty="0">
                <a:solidFill>
                  <a:srgbClr val="FFFF00"/>
                </a:solidFill>
                <a:latin typeface="+mn-lt"/>
                <a:ea typeface="+mn-ea"/>
                <a:cs typeface="+mn-cs"/>
              </a:rPr>
              <a:t>Java Server Pages.</a:t>
            </a:r>
          </a:p>
          <a:p>
            <a:pPr lvl="0" algn="just"/>
            <a:r>
              <a:rPr lang="en-US" dirty="0">
                <a:solidFill>
                  <a:srgbClr val="FFFF00"/>
                </a:solidFill>
                <a:latin typeface="+mn-lt"/>
                <a:ea typeface="+mn-ea"/>
                <a:cs typeface="+mn-cs"/>
              </a:rPr>
              <a:t>Database			</a:t>
            </a:r>
            <a:r>
              <a:rPr lang="en-US" dirty="0" smtClean="0">
                <a:solidFill>
                  <a:srgbClr val="FFFF00"/>
                </a:solidFill>
                <a:latin typeface="+mn-lt"/>
                <a:ea typeface="+mn-ea"/>
                <a:cs typeface="+mn-cs"/>
              </a:rPr>
              <a:t>	: </a:t>
            </a:r>
            <a:r>
              <a:rPr lang="en-US" dirty="0">
                <a:solidFill>
                  <a:srgbClr val="FFFF00"/>
                </a:solidFill>
                <a:latin typeface="+mn-lt"/>
                <a:ea typeface="+mn-ea"/>
                <a:cs typeface="+mn-cs"/>
              </a:rPr>
              <a:t>MYSQL</a:t>
            </a:r>
          </a:p>
          <a:p>
            <a:pPr algn="just"/>
            <a:endParaRPr lang="en-US" dirty="0">
              <a:solidFill>
                <a:srgbClr val="FFFF00"/>
              </a:solidFill>
            </a:endParaRPr>
          </a:p>
        </p:txBody>
      </p:sp>
      <p:sp>
        <p:nvSpPr>
          <p:cNvPr id="2" name="Title 1"/>
          <p:cNvSpPr>
            <a:spLocks noGrp="1"/>
          </p:cNvSpPr>
          <p:nvPr>
            <p:ph type="title"/>
          </p:nvPr>
        </p:nvSpPr>
        <p:spPr/>
        <p:txBody>
          <a:bodyPr/>
          <a:lstStyle/>
          <a:p>
            <a:r>
              <a:rPr lang="en-US" dirty="0" smtClean="0"/>
              <a:t>SOFTWARE REQUIREMENTS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ARCHITECTURE&amp;quot;&quot;/&gt;&lt;property id=&quot;20307&quot; value=&quot;261&quot;/&gt;&lt;/object&gt;&lt;object type=&quot;3&quot; unique_id=&quot;10006&quot;&gt;&lt;property id=&quot;20148&quot; value=&quot;5&quot;/&gt;&lt;property id=&quot;20300&quot; value=&quot;Slide 4 - &amp;quot;EXISTING SYSTEM&amp;quot;&quot;/&gt;&lt;property id=&quot;20307&quot; value=&quot;262&quot;/&gt;&lt;/object&gt;&lt;object type=&quot;3&quot; unique_id=&quot;10007&quot;&gt;&lt;property id=&quot;20148&quot; value=&quot;5&quot;/&gt;&lt;property id=&quot;20300&quot; value=&quot;Slide 5 - &amp;quot;DISADVANTAGES OF EXISTING SYSTEM&amp;quot;&quot;/&gt;&lt;property id=&quot;20307&quot; value=&quot;263&quot;/&gt;&lt;/object&gt;&lt;object type=&quot;3&quot; unique_id=&quot;10008&quot;&gt;&lt;property id=&quot;20148&quot; value=&quot;5&quot;/&gt;&lt;property id=&quot;20300&quot; value=&quot;Slide 6 - &amp;quot;PROPOSED SYSTEM&amp;quot;&quot;/&gt;&lt;property id=&quot;20307&quot; value=&quot;264&quot;/&gt;&lt;/object&gt;&lt;object type=&quot;3&quot; unique_id=&quot;10009&quot;&gt;&lt;property id=&quot;20148&quot; value=&quot;5&quot;/&gt;&lt;property id=&quot;20300&quot; value=&quot;Slide 7 - &amp;quot;ADVANTAGES OF PROPOSED SYSTEM&amp;quot;&quot;/&gt;&lt;property id=&quot;20307&quot; value=&quot;265&quot;/&gt;&lt;/object&gt;&lt;object type=&quot;3&quot; unique_id=&quot;10010&quot;&gt;&lt;property id=&quot;20148&quot; value=&quot;5&quot;/&gt;&lt;property id=&quot;20300&quot; value=&quot;Slide 8 - &amp;quot;HARDWARE REQUIREMENTS&amp;quot;&quot;/&gt;&lt;property id=&quot;20307&quot; value=&quot;267&quot;/&gt;&lt;/object&gt;&lt;object type=&quot;3&quot; unique_id=&quot;10011&quot;&gt;&lt;property id=&quot;20148&quot; value=&quot;5&quot;/&gt;&lt;property id=&quot;20300&quot; value=&quot;Slide 9 - &amp;quot;SOFTWARE REQUIREMENTS&amp;quot;&quot;/&gt;&lt;property id=&quot;20307&quot; value=&quot;268&quot;/&gt;&lt;/object&gt;&lt;object type=&quot;3&quot; unique_id=&quot;10012&quot;&gt;&lt;property id=&quot;20148&quot; value=&quot;5&quot;/&gt;&lt;property id=&quot;20300&quot; value=&quot;Slide 10 - &amp;quot;MODULES:&amp;#x0D;&amp;#x0A;&amp;quot;&quot;/&gt;&lt;property id=&quot;20307&quot; value=&quot;270&quot;/&gt;&lt;/object&gt;&lt;object type=&quot;3&quot; unique_id=&quot;10013&quot;&gt;&lt;property id=&quot;20148&quot; value=&quot;5&quot;/&gt;&lt;property id=&quot;20300&quot; value=&quot;Slide 11 - &amp;quot;Construction of Cloud Data Storage Module&amp;#x0D;&amp;#x0A;&amp;quot;&quot;/&gt;&lt;property id=&quot;20307&quot; value=&quot;271&quot;/&gt;&lt;/object&gt;&lt;object type=&quot;3&quot; unique_id=&quot;10014&quot;&gt;&lt;property id=&quot;20148&quot; value=&quot;5&quot;/&gt;&lt;property id=&quot;20300&quot; value=&quot;Slide 12 - &amp;quot;Data Encryption Module&amp;#x0D;&amp;#x0A;&amp;quot;&quot;/&gt;&lt;property id=&quot;20307&quot; value=&quot;272&quot;/&gt;&lt;/object&gt;&lt;object type=&quot;3&quot; unique_id=&quot;10015&quot;&gt;&lt;property id=&quot;20148&quot; value=&quot;5&quot;/&gt;&lt;property id=&quot;20300&quot; value=&quot;Slide 13 - &amp;quot;Data Forwarding Module&amp;#x0D;&amp;#x0A;&amp;quot;&quot;/&gt;&lt;property id=&quot;20307&quot; value=&quot;273&quot;/&gt;&lt;/object&gt;&lt;object type=&quot;3&quot; unique_id=&quot;10016&quot;&gt;&lt;property id=&quot;20148&quot; value=&quot;5&quot;/&gt;&lt;property id=&quot;20300&quot; value=&quot;Slide 14 - &amp;quot;Data Retrieval Module&amp;#x0D;&amp;#x0A;&amp;quot;&quot;/&gt;&lt;property id=&quot;20307&quot; value=&quot;274&quot;/&gt;&lt;/object&gt;&lt;object type=&quot;3&quot; unique_id=&quot;10017&quot;&gt;&lt;property id=&quot;20148&quot; value=&quot;5&quot;/&gt;&lt;property id=&quot;20300&quot; value=&quot;Slide 16 - &amp;quot;Cloud Storage Login:&amp;quot;&quot;/&gt;&lt;property id=&quot;20307&quot; value=&quot;275&quot;/&gt;&lt;/object&gt;&lt;object type=&quot;3&quot; unique_id=&quot;10121&quot;&gt;&lt;property id=&quot;20148&quot; value=&quot;5&quot;/&gt;&lt;property id=&quot;20300&quot; value=&quot;Slide 1 - &amp;quot;     A SECURE ERASURE CODE-BASED  &amp;#x0D;&amp;#x0A;           CLOUD STORAGE SYSTEM &amp;#x0D;&amp;#x0A;                 WITH SECURE DATA        &amp;#x0D;&amp;#x0A;     &quot;/&gt;&lt;property id=&quot;20307&quot; value=&quot;278&quot;/&gt;&lt;/object&gt;&lt;object type=&quot;3&quot; unique_id=&quot;10122&quot;&gt;&lt;property id=&quot;20148&quot; value=&quot;5&quot;/&gt;&lt;property id=&quot;20300&quot; value=&quot;Slide 2 - &amp;quot;ABSTRACT&amp;quot;&quot;/&gt;&lt;property id=&quot;20307&quot; value=&quot;277&quot;/&gt;&lt;/object&gt;&lt;object type=&quot;3&quot; unique_id=&quot;10233&quot;&gt;&lt;property id=&quot;20148&quot; value=&quot;5&quot;/&gt;&lt;property id=&quot;20300&quot; value=&quot;Slide 15 - &amp;quot;             SCREEN SHOTS&amp;quot;&quot;/&gt;&lt;property id=&quot;20307&quot; value=&quot;279&quot;/&gt;&lt;/object&gt;&lt;object type=&quot;3&quot; unique_id=&quot;10234&quot;&gt;&lt;property id=&quot;20148&quot; value=&quot;5&quot;/&gt;&lt;property id=&quot;20300&quot; value=&quot;Slide 17&quot;/&gt;&lt;property id=&quot;20307&quot; value=&quot;280&quot;/&gt;&lt;/object&gt;&lt;object type=&quot;3&quot; unique_id=&quot;10464&quot;&gt;&lt;property id=&quot;20148&quot; value=&quot;5&quot;/&gt;&lt;property id=&quot;20300&quot; value=&quot;Slide 18 - &amp;quot;Storage setup:&amp;quot;&quot;/&gt;&lt;property id=&quot;20307&quot; value=&quot;284&quot;/&gt;&lt;/object&gt;&lt;object type=&quot;3&quot; unique_id=&quot;10465&quot;&gt;&lt;property id=&quot;20148&quot; value=&quot;5&quot;/&gt;&lt;property id=&quot;20300&quot; value=&quot;Slide 19 - &amp;quot;Remote Server setup:&amp;quot;&quot;/&gt;&lt;property id=&quot;20307&quot; value=&quot;282&quot;/&gt;&lt;/object&gt;&lt;object type=&quot;3&quot; unique_id=&quot;10466&quot;&gt;&lt;property id=&quot;20148&quot; value=&quot;5&quot;/&gt;&lt;property id=&quot;20300&quot; value=&quot;Slide 20 - &amp;quot;IP-Address Setup:&amp;quot;&quot;/&gt;&lt;property id=&quot;20307&quot; value=&quot;283&quot;/&gt;&lt;/object&gt;&lt;object type=&quot;3&quot; unique_id=&quot;10467&quot;&gt;&lt;property id=&quot;20148&quot; value=&quot;5&quot;/&gt;&lt;property id=&quot;20300&quot; value=&quot;Slide 21 - &amp;quot;Entering IP-Address:&amp;quot;&quot;/&gt;&lt;property id=&quot;20307&quot; value=&quot;285&quot;/&gt;&lt;/object&gt;&lt;object type=&quot;3&quot; unique_id=&quot;10468&quot;&gt;&lt;property id=&quot;20148&quot; value=&quot;5&quot;/&gt;&lt;property id=&quot;20300&quot; value=&quot;Slide 22 - &amp;quot;Select Skip:&amp;quot;&quot;/&gt;&lt;property id=&quot;20307&quot; value=&quot;286&quot;/&gt;&lt;/object&gt;&lt;object type=&quot;3&quot; unique_id=&quot;10469&quot;&gt;&lt;property id=&quot;20148&quot; value=&quot;5&quot;/&gt;&lt;property id=&quot;20300&quot; value=&quot;Slide 23 - &amp;quot;Selecting Server IP for activating or deactivating the server:&amp;quot;&quot;/&gt;&lt;property id=&quot;20307&quot; value=&quot;287&quot;/&gt;&lt;/object&gt;&lt;object type=&quot;3&quot; unique_id=&quot;10670&quot;&gt;&lt;property id=&quot;20148&quot; value=&quot;5&quot;/&gt;&lt;property id=&quot;20300&quot; value=&quot;Slide 24 - &amp;quot;Available Storage Servers:&amp;quot;&quot;/&gt;&lt;property id=&quot;20307&quot; value=&quot;288&quot;/&gt;&lt;/object&gt;&lt;object type=&quot;3&quot; unique_id=&quot;10671&quot;&gt;&lt;property id=&quot;20148&quot; value=&quot;5&quot;/&gt;&lt;property id=&quot;20300&quot; value=&quot;Slide 25 - &amp;quot;Available Key Servers:&amp;quot;&quot;/&gt;&lt;property id=&quot;20307&quot; value=&quot;289&quot;/&gt;&lt;/object&gt;&lt;object type=&quot;3&quot; unique_id=&quot;10780&quot;&gt;&lt;property id=&quot;20148&quot; value=&quot;5&quot;/&gt;&lt;property id=&quot;20300&quot; value=&quot;Slide 26 - &amp;quot;User Register  Page:&amp;quot;&quot;/&gt;&lt;property id=&quot;20307&quot; value=&quot;290&quot;/&gt;&lt;/object&gt;&lt;object type=&quot;3&quot; unique_id=&quot;10781&quot;&gt;&lt;property id=&quot;20148&quot; value=&quot;5&quot;/&gt;&lt;property id=&quot;20300&quot; value=&quot;Slide 27 - &amp;quot;User registered and Code Successfully Sent to Email:&amp;quot;&quot;/&gt;&lt;property id=&quot;20307&quot; value=&quot;291&quot;/&gt;&lt;/object&gt;&lt;object type=&quot;3&quot; unique_id=&quot;10840&quot;&gt;&lt;property id=&quot;20148&quot; value=&quot;5&quot;/&gt;&lt;property id=&quot;20300&quot; value=&quot;Slide 28 - &amp;quot;REFERENCE&amp;quot;&quot;/&gt;&lt;property id=&quot;20307&quot; value=&quot;292&quot;/&gt;&lt;/object&gt;&lt;object type=&quot;3&quot; unique_id=&quot;10841&quot;&gt;&lt;property id=&quot;20148&quot; value=&quot;5&quot;/&gt;&lt;property id=&quot;20300&quot; value=&quot;Slide 29&quot;/&gt;&lt;property id=&quot;20307&quot; value=&quot;29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1111</TotalTime>
  <Words>887</Words>
  <Application>Microsoft Office PowerPoint</Application>
  <PresentationFormat>On-screen Show (4:3)</PresentationFormat>
  <Paragraphs>67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     A SECURE ERASURE CODE-BASED              CLOUD STORAGE SYSTEM                   WITH SECURE DATA                                 FORWARDING</vt:lpstr>
      <vt:lpstr>ABSTRACT</vt:lpstr>
      <vt:lpstr>ARCHITECTURE</vt:lpstr>
      <vt:lpstr>EXISTING SYSTEM</vt:lpstr>
      <vt:lpstr>DISADVANTAGES OF EXISTING SYSTEM</vt:lpstr>
      <vt:lpstr>PROPOSED SYSTEM</vt:lpstr>
      <vt:lpstr>ADVANTAGES OF PROPOSED SYSTEM</vt:lpstr>
      <vt:lpstr>HARDWARE REQUIREMENTS</vt:lpstr>
      <vt:lpstr>SOFTWARE REQUIREMENTS</vt:lpstr>
      <vt:lpstr>MODULES: </vt:lpstr>
      <vt:lpstr>Construction of Cloud Data Storage Module </vt:lpstr>
      <vt:lpstr>Data Encryption Module </vt:lpstr>
      <vt:lpstr>Data Forwarding Module </vt:lpstr>
      <vt:lpstr>Data Retrieval Module </vt:lpstr>
      <vt:lpstr>             SCREEN SHOTS</vt:lpstr>
      <vt:lpstr>Cloud Storage Login:</vt:lpstr>
      <vt:lpstr>Slide 17</vt:lpstr>
      <vt:lpstr>Storage setup:</vt:lpstr>
      <vt:lpstr>Remote Server setup:</vt:lpstr>
      <vt:lpstr>IP-Address Setup:</vt:lpstr>
      <vt:lpstr>Entering IP-Address:</vt:lpstr>
      <vt:lpstr>Select Skip:</vt:lpstr>
      <vt:lpstr>Selecting Server IP for activating or deactivating the server:</vt:lpstr>
      <vt:lpstr>Available Storage Servers:</vt:lpstr>
      <vt:lpstr>Available Key Servers:</vt:lpstr>
      <vt:lpstr>User Register  Page:</vt:lpstr>
      <vt:lpstr>User registered and Code Successfully Sent to Email:</vt:lpstr>
      <vt:lpstr>REFERENCE</vt:lpstr>
      <vt:lpstr>Slide 29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venky</cp:lastModifiedBy>
  <cp:revision>194</cp:revision>
  <dcterms:created xsi:type="dcterms:W3CDTF">2010-05-23T14:28:12Z</dcterms:created>
  <dcterms:modified xsi:type="dcterms:W3CDTF">2013-07-19T03:01:29Z</dcterms:modified>
</cp:coreProperties>
</file>